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p:restoredTop sz="71169"/>
  </p:normalViewPr>
  <p:slideViewPr>
    <p:cSldViewPr snapToGrid="0" snapToObjects="1">
      <p:cViewPr>
        <p:scale>
          <a:sx n="71" d="100"/>
          <a:sy n="71" d="100"/>
        </p:scale>
        <p:origin x="-71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7DC412-49F0-D349-84A1-71AE544EF289}" type="datetimeFigureOut">
              <a:rPr lang="en-US" smtClean="0"/>
              <a:t>5/15/2016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AC8098-AC68-F044-9D45-6DB3E839A453}" type="slidenum">
              <a:rPr lang="en-US" smtClean="0"/>
              <a:t>‹#›</a:t>
            </a:fld>
            <a:endParaRPr lang="en-US"/>
          </a:p>
        </p:txBody>
      </p:sp>
    </p:spTree>
    <p:extLst>
      <p:ext uri="{BB962C8B-B14F-4D97-AF65-F5344CB8AC3E}">
        <p14:creationId xmlns:p14="http://schemas.microsoft.com/office/powerpoint/2010/main" val="682016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7CCF4-35CA-A948-9720-D4A31E565536}" type="slidenum">
              <a:rPr lang="en-US" smtClean="0"/>
              <a:t>1</a:t>
            </a:fld>
            <a:endParaRPr lang="en-US"/>
          </a:p>
        </p:txBody>
      </p:sp>
    </p:spTree>
    <p:extLst>
      <p:ext uri="{BB962C8B-B14F-4D97-AF65-F5344CB8AC3E}">
        <p14:creationId xmlns:p14="http://schemas.microsoft.com/office/powerpoint/2010/main" val="73706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 will not be satisfied till the victory is complete, and ‘He shall see of the travail of His soul, and shall be satisfied,’ Isaiah 53:11.  All the nations of the earth shall hear the gospel of His grace.  Not all will receive His grace; but ‘a seed shall serve Him; it shall be accounted to the Lord for a generation,’ (Psalm 22:30).</a:t>
            </a:r>
            <a:r>
              <a:rPr lang="en-US" sz="1200" i="1" kern="1200" dirty="0" smtClean="0">
                <a:solidFill>
                  <a:schemeClr val="tx1"/>
                </a:solidFill>
                <a:effectLst/>
                <a:latin typeface="+mn-lt"/>
                <a:ea typeface="+mn-ea"/>
                <a:cs typeface="+mn-cs"/>
              </a:rPr>
              <a:t> The Desire of Ages</a:t>
            </a:r>
            <a:r>
              <a:rPr lang="en-US" sz="1200" kern="1200" dirty="0" smtClean="0">
                <a:solidFill>
                  <a:schemeClr val="tx1"/>
                </a:solidFill>
                <a:effectLst/>
                <a:latin typeface="+mn-lt"/>
                <a:ea typeface="+mn-ea"/>
                <a:cs typeface="+mn-cs"/>
              </a:rPr>
              <a:t>, pp. 827-828</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is easy to imagine the rest of the story as we find </a:t>
            </a:r>
            <a:r>
              <a:rPr lang="en-US" sz="1200" kern="1200" dirty="0" err="1" smtClean="0">
                <a:solidFill>
                  <a:schemeClr val="tx1"/>
                </a:solidFill>
                <a:effectLst/>
                <a:latin typeface="+mn-lt"/>
                <a:ea typeface="+mn-ea"/>
                <a:cs typeface="+mn-cs"/>
              </a:rPr>
              <a:t>Rhona</a:t>
            </a:r>
            <a:r>
              <a:rPr lang="en-US" sz="1200" kern="1200" dirty="0" smtClean="0">
                <a:solidFill>
                  <a:schemeClr val="tx1"/>
                </a:solidFill>
                <a:effectLst/>
                <a:latin typeface="+mn-lt"/>
                <a:ea typeface="+mn-ea"/>
                <a:cs typeface="+mn-cs"/>
              </a:rPr>
              <a:t> and Paul falling deeply in love, marrying, and having a fulfilling life together.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is a spiritual parallel.  Jesus saved us from eternal death when He died for us on the cross of Calvary.  He redeemed us from the Prince of this earth, Satan.  To redeem means literally </a:t>
            </a:r>
            <a:r>
              <a:rPr lang="en-US" sz="1200" i="1" kern="1200" dirty="0" smtClean="0">
                <a:solidFill>
                  <a:schemeClr val="tx1"/>
                </a:solidFill>
                <a:effectLst/>
                <a:latin typeface="+mn-lt"/>
                <a:ea typeface="+mn-ea"/>
                <a:cs typeface="+mn-cs"/>
              </a:rPr>
              <a:t>to buy back</a:t>
            </a:r>
            <a:r>
              <a:rPr lang="en-US" sz="1200" kern="1200" dirty="0" smtClean="0">
                <a:solidFill>
                  <a:schemeClr val="tx1"/>
                </a:solidFill>
                <a:effectLst/>
                <a:latin typeface="+mn-lt"/>
                <a:ea typeface="+mn-ea"/>
                <a:cs typeface="+mn-cs"/>
              </a:rPr>
              <a:t>.  We belonged to Christ originally; Satan claimed us as his through sin, and Jesus bought us back.  Now He wants us to be His Church-Bride, and live with Him eternally.  Praise the Lord, oh my soul!</a:t>
            </a:r>
          </a:p>
          <a:p>
            <a:endParaRPr lang="en-US" dirty="0"/>
          </a:p>
        </p:txBody>
      </p:sp>
      <p:sp>
        <p:nvSpPr>
          <p:cNvPr id="4" name="Slide Number Placeholder 3"/>
          <p:cNvSpPr>
            <a:spLocks noGrp="1"/>
          </p:cNvSpPr>
          <p:nvPr>
            <p:ph type="sldNum" sz="quarter" idx="10"/>
          </p:nvPr>
        </p:nvSpPr>
        <p:spPr/>
        <p:txBody>
          <a:bodyPr/>
          <a:lstStyle/>
          <a:p>
            <a:fld id="{06AC8098-AC68-F044-9D45-6DB3E839A453}" type="slidenum">
              <a:rPr lang="en-US" smtClean="0"/>
              <a:t>10</a:t>
            </a:fld>
            <a:endParaRPr lang="en-US"/>
          </a:p>
        </p:txBody>
      </p:sp>
    </p:spTree>
    <p:extLst>
      <p:ext uri="{BB962C8B-B14F-4D97-AF65-F5344CB8AC3E}">
        <p14:creationId xmlns:p14="http://schemas.microsoft.com/office/powerpoint/2010/main" val="1703378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AC8098-AC68-F044-9D45-6DB3E839A453}" type="slidenum">
              <a:rPr lang="en-US" smtClean="0"/>
              <a:t>12</a:t>
            </a:fld>
            <a:endParaRPr lang="en-US"/>
          </a:p>
        </p:txBody>
      </p:sp>
    </p:spTree>
    <p:extLst>
      <p:ext uri="{BB962C8B-B14F-4D97-AF65-F5344CB8AC3E}">
        <p14:creationId xmlns:p14="http://schemas.microsoft.com/office/powerpoint/2010/main" val="628896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565150"/>
            <a:ext cx="2554288" cy="1916113"/>
          </a:xfrm>
        </p:spPr>
      </p:sp>
      <p:sp>
        <p:nvSpPr>
          <p:cNvPr id="3" name="Notes Placeholder 2"/>
          <p:cNvSpPr>
            <a:spLocks noGrp="1"/>
          </p:cNvSpPr>
          <p:nvPr>
            <p:ph type="body" idx="1"/>
          </p:nvPr>
        </p:nvSpPr>
        <p:spPr>
          <a:xfrm>
            <a:off x="685800" y="2517963"/>
            <a:ext cx="5486400" cy="3600450"/>
          </a:xfrm>
        </p:spPr>
        <p:txBody>
          <a:bodyPr/>
          <a:lstStyle/>
          <a:p>
            <a:r>
              <a:rPr lang="en-US" sz="1200" b="1" kern="1200" dirty="0" smtClean="0">
                <a:solidFill>
                  <a:schemeClr val="tx1"/>
                </a:solidFill>
                <a:effectLst/>
                <a:latin typeface="+mn-lt"/>
                <a:ea typeface="+mn-ea"/>
                <a:cs typeface="+mn-cs"/>
              </a:rPr>
              <a:t>INTRODUCTION</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Rhona’s</a:t>
            </a:r>
            <a:r>
              <a:rPr lang="en-US" sz="1200" kern="1200" dirty="0" smtClean="0">
                <a:solidFill>
                  <a:schemeClr val="tx1"/>
                </a:solidFill>
                <a:effectLst/>
                <a:latin typeface="+mn-lt"/>
                <a:ea typeface="+mn-ea"/>
                <a:cs typeface="+mn-cs"/>
              </a:rPr>
              <a:t> frightened face surfaced again before the relentless current pulled her under the water for what seemed like the hundredth time.  She was too weak to struggle any longer.  The blackness began to descend.  Just before she completely lost consciousness, she felt strong arms push her to the surface.  She fainted as she was being towed to shore.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When </a:t>
            </a:r>
            <a:r>
              <a:rPr lang="en-US" sz="1200" kern="1200" dirty="0" err="1" smtClean="0">
                <a:solidFill>
                  <a:schemeClr val="tx1"/>
                </a:solidFill>
                <a:effectLst/>
                <a:latin typeface="+mn-lt"/>
                <a:ea typeface="+mn-ea"/>
                <a:cs typeface="+mn-cs"/>
              </a:rPr>
              <a:t>Rhona</a:t>
            </a:r>
            <a:r>
              <a:rPr lang="en-US" sz="1200" kern="1200" dirty="0" smtClean="0">
                <a:solidFill>
                  <a:schemeClr val="tx1"/>
                </a:solidFill>
                <a:effectLst/>
                <a:latin typeface="+mn-lt"/>
                <a:ea typeface="+mn-ea"/>
                <a:cs typeface="+mn-cs"/>
              </a:rPr>
              <a:t> opened her eyes, she was on her stomach.  A heavy weight regularly descended on her back, then lifted as river water spewed from her mouth.  She began to cough and struggle.  She heard a chuckle, and the weight left her.  Turning over, </a:t>
            </a:r>
            <a:r>
              <a:rPr lang="en-US" sz="1200" kern="1200" dirty="0" err="1" smtClean="0">
                <a:solidFill>
                  <a:schemeClr val="tx1"/>
                </a:solidFill>
                <a:effectLst/>
                <a:latin typeface="+mn-lt"/>
                <a:ea typeface="+mn-ea"/>
                <a:cs typeface="+mn-cs"/>
              </a:rPr>
              <a:t>Rhona</a:t>
            </a:r>
            <a:r>
              <a:rPr lang="en-US" sz="1200" kern="1200" dirty="0" smtClean="0">
                <a:solidFill>
                  <a:schemeClr val="tx1"/>
                </a:solidFill>
                <a:effectLst/>
                <a:latin typeface="+mn-lt"/>
                <a:ea typeface="+mn-ea"/>
                <a:cs typeface="+mn-cs"/>
              </a:rPr>
              <a:t> discovered a young man smiling down at her.  “Good!  You’re </a:t>
            </a:r>
            <a:r>
              <a:rPr lang="en-US" sz="1200" kern="1200" dirty="0" err="1" smtClean="0">
                <a:solidFill>
                  <a:schemeClr val="tx1"/>
                </a:solidFill>
                <a:effectLst/>
                <a:latin typeface="+mn-lt"/>
                <a:ea typeface="+mn-ea"/>
                <a:cs typeface="+mn-cs"/>
              </a:rPr>
              <a:t>gonna</a:t>
            </a:r>
            <a:r>
              <a:rPr lang="en-US" sz="1200" kern="1200" dirty="0" smtClean="0">
                <a:solidFill>
                  <a:schemeClr val="tx1"/>
                </a:solidFill>
                <a:effectLst/>
                <a:latin typeface="+mn-lt"/>
                <a:ea typeface="+mn-ea"/>
                <a:cs typeface="+mn-cs"/>
              </a:rPr>
              <a:t> be fine,” he stated simply.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Looking around, </a:t>
            </a:r>
            <a:r>
              <a:rPr lang="en-US" sz="1200" kern="1200" dirty="0" err="1" smtClean="0">
                <a:solidFill>
                  <a:schemeClr val="tx1"/>
                </a:solidFill>
                <a:effectLst/>
                <a:latin typeface="+mn-lt"/>
                <a:ea typeface="+mn-ea"/>
                <a:cs typeface="+mn-cs"/>
              </a:rPr>
              <a:t>Rhona</a:t>
            </a:r>
            <a:r>
              <a:rPr lang="en-US" sz="1200" kern="1200" dirty="0" smtClean="0">
                <a:solidFill>
                  <a:schemeClr val="tx1"/>
                </a:solidFill>
                <a:effectLst/>
                <a:latin typeface="+mn-lt"/>
                <a:ea typeface="+mn-ea"/>
                <a:cs typeface="+mn-cs"/>
              </a:rPr>
              <a:t> realized that she was in unfamiliar territory.  Sudden panic struck, and she fought to rise.  “</a:t>
            </a:r>
            <a:r>
              <a:rPr lang="en-US" sz="1200" kern="1200" dirty="0" err="1" smtClean="0">
                <a:solidFill>
                  <a:schemeClr val="tx1"/>
                </a:solidFill>
                <a:effectLst/>
                <a:latin typeface="+mn-lt"/>
                <a:ea typeface="+mn-ea"/>
                <a:cs typeface="+mn-cs"/>
              </a:rPr>
              <a:t>Lemme</a:t>
            </a:r>
            <a:r>
              <a:rPr lang="en-US" sz="1200" kern="1200" dirty="0" smtClean="0">
                <a:solidFill>
                  <a:schemeClr val="tx1"/>
                </a:solidFill>
                <a:effectLst/>
                <a:latin typeface="+mn-lt"/>
                <a:ea typeface="+mn-ea"/>
                <a:cs typeface="+mn-cs"/>
              </a:rPr>
              <a:t> go,” she sobbed.  “They sent me with a note, and I fell in the river!”  She searched her garment in agitation.  “Oh, I lost the note!” she wailed.  She then began to run upstream.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Her rescuer ran with her, bit-by-bit gathering the information that she was a slave girl.  She was terrified of the consequences at having failed in her assigned task.  Gradually, he calmed her and offered to go with her to meet her owners.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“But who are you,” she objected, “and how could you help?”</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“My name is Paul,” he rejoined.  “I was freed by my former owner.  I will talk to your master and perhaps he will listen.”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77CCF4-35CA-A948-9720-D4A31E565536}" type="slidenum">
              <a:rPr lang="en-US" smtClean="0"/>
              <a:t>2</a:t>
            </a:fld>
            <a:endParaRPr lang="en-US"/>
          </a:p>
        </p:txBody>
      </p:sp>
    </p:spTree>
    <p:extLst>
      <p:ext uri="{BB962C8B-B14F-4D97-AF65-F5344CB8AC3E}">
        <p14:creationId xmlns:p14="http://schemas.microsoft.com/office/powerpoint/2010/main" val="1869533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Rhona’s</a:t>
            </a:r>
            <a:r>
              <a:rPr lang="en-US" sz="1200" kern="1200" dirty="0" smtClean="0">
                <a:solidFill>
                  <a:schemeClr val="tx1"/>
                </a:solidFill>
                <a:effectLst/>
                <a:latin typeface="+mn-lt"/>
                <a:ea typeface="+mn-ea"/>
                <a:cs typeface="+mn-cs"/>
              </a:rPr>
              <a:t> owner was ready to whip her for carelessness, but when Paul offered to take the message while </a:t>
            </a:r>
            <a:r>
              <a:rPr lang="en-US" sz="1200" kern="1200" dirty="0" err="1" smtClean="0">
                <a:solidFill>
                  <a:schemeClr val="tx1"/>
                </a:solidFill>
                <a:effectLst/>
                <a:latin typeface="+mn-lt"/>
                <a:ea typeface="+mn-ea"/>
                <a:cs typeface="+mn-cs"/>
              </a:rPr>
              <a:t>Rhona</a:t>
            </a:r>
            <a:r>
              <a:rPr lang="en-US" sz="1200" kern="1200" dirty="0" smtClean="0">
                <a:solidFill>
                  <a:schemeClr val="tx1"/>
                </a:solidFill>
                <a:effectLst/>
                <a:latin typeface="+mn-lt"/>
                <a:ea typeface="+mn-ea"/>
                <a:cs typeface="+mn-cs"/>
              </a:rPr>
              <a:t> lost no more time from work, the owner agreed.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Although weeks went by when Paul was unable to see much of </a:t>
            </a:r>
            <a:r>
              <a:rPr lang="en-US" sz="1200" kern="1200" dirty="0" err="1" smtClean="0">
                <a:solidFill>
                  <a:schemeClr val="tx1"/>
                </a:solidFill>
                <a:effectLst/>
                <a:latin typeface="+mn-lt"/>
                <a:ea typeface="+mn-ea"/>
                <a:cs typeface="+mn-cs"/>
              </a:rPr>
              <a:t>Rhona</a:t>
            </a:r>
            <a:r>
              <a:rPr lang="en-US" sz="1200" kern="1200" dirty="0" smtClean="0">
                <a:solidFill>
                  <a:schemeClr val="tx1"/>
                </a:solidFill>
                <a:effectLst/>
                <a:latin typeface="+mn-lt"/>
                <a:ea typeface="+mn-ea"/>
                <a:cs typeface="+mn-cs"/>
              </a:rPr>
              <a:t>, their friendship and regard grew.  It was with great sorrow that he heard the news that </a:t>
            </a:r>
            <a:r>
              <a:rPr lang="en-US" sz="1200" kern="1200" dirty="0" err="1" smtClean="0">
                <a:solidFill>
                  <a:schemeClr val="tx1"/>
                </a:solidFill>
                <a:effectLst/>
                <a:latin typeface="+mn-lt"/>
                <a:ea typeface="+mn-ea"/>
                <a:cs typeface="+mn-cs"/>
              </a:rPr>
              <a:t>Rhona</a:t>
            </a:r>
            <a:r>
              <a:rPr lang="en-US" sz="1200" kern="1200" dirty="0" smtClean="0">
                <a:solidFill>
                  <a:schemeClr val="tx1"/>
                </a:solidFill>
                <a:effectLst/>
                <a:latin typeface="+mn-lt"/>
                <a:ea typeface="+mn-ea"/>
                <a:cs typeface="+mn-cs"/>
              </a:rPr>
              <a:t> was to be sold, with several other slaves, on the next market day.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Paul was there, watching </a:t>
            </a:r>
            <a:r>
              <a:rPr lang="en-US" sz="1200" kern="1200" dirty="0" err="1" smtClean="0">
                <a:solidFill>
                  <a:schemeClr val="tx1"/>
                </a:solidFill>
                <a:effectLst/>
                <a:latin typeface="+mn-lt"/>
                <a:ea typeface="+mn-ea"/>
                <a:cs typeface="+mn-cs"/>
              </a:rPr>
              <a:t>Rhona’s</a:t>
            </a:r>
            <a:r>
              <a:rPr lang="en-US" sz="1200" kern="1200" dirty="0" smtClean="0">
                <a:solidFill>
                  <a:schemeClr val="tx1"/>
                </a:solidFill>
                <a:effectLst/>
                <a:latin typeface="+mn-lt"/>
                <a:ea typeface="+mn-ea"/>
                <a:cs typeface="+mn-cs"/>
              </a:rPr>
              <a:t> humiliated stance and anguished expression as she waited her turn for auction.  Finally, </a:t>
            </a:r>
            <a:r>
              <a:rPr lang="en-US" sz="1200" kern="1200" dirty="0" err="1" smtClean="0">
                <a:solidFill>
                  <a:schemeClr val="tx1"/>
                </a:solidFill>
                <a:effectLst/>
                <a:latin typeface="+mn-lt"/>
                <a:ea typeface="+mn-ea"/>
                <a:cs typeface="+mn-cs"/>
              </a:rPr>
              <a:t>Rhona</a:t>
            </a:r>
            <a:r>
              <a:rPr lang="en-US" sz="1200" kern="1200" dirty="0" smtClean="0">
                <a:solidFill>
                  <a:schemeClr val="tx1"/>
                </a:solidFill>
                <a:effectLst/>
                <a:latin typeface="+mn-lt"/>
                <a:ea typeface="+mn-ea"/>
                <a:cs typeface="+mn-cs"/>
              </a:rPr>
              <a:t> stood before them all, embarrassed, her brown eyes filled with tears.  Paul bit his lip and waited while the bids flew.  The bids shrunk to two bidders. At last, one bidder withdrew.  The other assumed a triumphant grin and started for the auction block.  The auctioneer intoned, “Going, going...”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Paul’s voice rang out with a slightly higher bid.  “GONE!” shouted the auctioneer, “To the new bidder.”  He motioned Paul to pay the treasurer, gathered his papers, and left.</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Rhona’s</a:t>
            </a:r>
            <a:r>
              <a:rPr lang="en-US" sz="1200" kern="1200" dirty="0" smtClean="0">
                <a:solidFill>
                  <a:schemeClr val="tx1"/>
                </a:solidFill>
                <a:effectLst/>
                <a:latin typeface="+mn-lt"/>
                <a:ea typeface="+mn-ea"/>
                <a:cs typeface="+mn-cs"/>
              </a:rPr>
              <a:t> astonishment was mirrored in the eyes of most of the bidders.  Where did an ex-slave get that kind of money?  For </a:t>
            </a:r>
            <a:r>
              <a:rPr lang="en-US" sz="1200" kern="1200" dirty="0" err="1" smtClean="0">
                <a:solidFill>
                  <a:schemeClr val="tx1"/>
                </a:solidFill>
                <a:effectLst/>
                <a:latin typeface="+mn-lt"/>
                <a:ea typeface="+mn-ea"/>
                <a:cs typeface="+mn-cs"/>
              </a:rPr>
              <a:t>Rhona’s</a:t>
            </a:r>
            <a:r>
              <a:rPr lang="en-US" sz="1200" kern="1200" dirty="0" smtClean="0">
                <a:solidFill>
                  <a:schemeClr val="tx1"/>
                </a:solidFill>
                <a:effectLst/>
                <a:latin typeface="+mn-lt"/>
                <a:ea typeface="+mn-ea"/>
                <a:cs typeface="+mn-cs"/>
              </a:rPr>
              <a:t> ears only, Paul explained that it had taken every bit of the money he had saved since his freedom, that he had waited until the bidding had stopped in order to capitalize on the surprise generated by his bid, hoping that the auctioneer would close the bidding.  His ruse had worked, and now </a:t>
            </a:r>
            <a:r>
              <a:rPr lang="en-US" sz="1200" kern="1200" dirty="0" err="1" smtClean="0">
                <a:solidFill>
                  <a:schemeClr val="tx1"/>
                </a:solidFill>
                <a:effectLst/>
                <a:latin typeface="+mn-lt"/>
                <a:ea typeface="+mn-ea"/>
                <a:cs typeface="+mn-cs"/>
              </a:rPr>
              <a:t>Rhona</a:t>
            </a:r>
            <a:r>
              <a:rPr lang="en-US" sz="1200" kern="1200" dirty="0" smtClean="0">
                <a:solidFill>
                  <a:schemeClr val="tx1"/>
                </a:solidFill>
                <a:effectLst/>
                <a:latin typeface="+mn-lt"/>
                <a:ea typeface="+mn-ea"/>
                <a:cs typeface="+mn-cs"/>
              </a:rPr>
              <a:t> was his.  His, he explained, so that he could free her.  He had saved her from the river, he had redeemed her life from the slave owners, and now he would set her free.</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6AC8098-AC68-F044-9D45-6DB3E839A453}" type="slidenum">
              <a:rPr lang="en-US" smtClean="0"/>
              <a:t>3</a:t>
            </a:fld>
            <a:endParaRPr lang="en-US"/>
          </a:p>
        </p:txBody>
      </p:sp>
    </p:spTree>
    <p:extLst>
      <p:ext uri="{BB962C8B-B14F-4D97-AF65-F5344CB8AC3E}">
        <p14:creationId xmlns:p14="http://schemas.microsoft.com/office/powerpoint/2010/main" val="1913829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1. In the days of the Old Testament prophet Jeremiah, what message did God give to the people?  (Jeremiah 23:5,6).</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2. What further detail does the prophet Micah add?  (Micah 5:2).</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3. King </a:t>
            </a:r>
            <a:r>
              <a:rPr lang="en-US" sz="1200" kern="1200" dirty="0" err="1" smtClean="0">
                <a:solidFill>
                  <a:schemeClr val="tx1"/>
                </a:solidFill>
                <a:effectLst/>
                <a:latin typeface="+mn-lt"/>
                <a:ea typeface="+mn-ea"/>
                <a:cs typeface="+mn-cs"/>
              </a:rPr>
              <a:t>Ahaz</a:t>
            </a:r>
            <a:r>
              <a:rPr lang="en-US" sz="1200" kern="1200" dirty="0" smtClean="0">
                <a:solidFill>
                  <a:schemeClr val="tx1"/>
                </a:solidFill>
                <a:effectLst/>
                <a:latin typeface="+mn-lt"/>
                <a:ea typeface="+mn-ea"/>
                <a:cs typeface="+mn-cs"/>
              </a:rPr>
              <a:t> also received word from God regarding this prophecy.  What was he told?  (Isaiah 7:13, 14).</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plan for our redemption was not an afterthought; a plan formulated after the fall of Adam.  It was a revelation of ‘the mystery which hath been kept in silence through times eternal’ Romans 16:25, RV.  It was an unfolding of the principles that from eternal ages have been the foundation of God’s throne.  From the beginning, God and Christ knew of the apostasy of Satan, and of the fall of man through the deceptive power of the apostate.  God did not ordain that sin should exist, but He foresaw its existence, and made provision to meet the terrible emergency.  So great was His love for the world, that He covenanted to give His only begotten Son, ‘that whosoever believeth on Him should not perish, but have everlasting life,’” (John 3:16, Ellen White, </a:t>
            </a:r>
            <a:r>
              <a:rPr lang="en-US" sz="1200" i="1" kern="1200" dirty="0" smtClean="0">
                <a:solidFill>
                  <a:schemeClr val="tx1"/>
                </a:solidFill>
                <a:effectLst/>
                <a:latin typeface="+mn-lt"/>
                <a:ea typeface="+mn-ea"/>
                <a:cs typeface="+mn-cs"/>
              </a:rPr>
              <a:t>The Desire of Ages</a:t>
            </a:r>
            <a:r>
              <a:rPr lang="en-US" sz="1200" kern="1200" dirty="0" smtClean="0">
                <a:solidFill>
                  <a:schemeClr val="tx1"/>
                </a:solidFill>
                <a:effectLst/>
                <a:latin typeface="+mn-lt"/>
                <a:ea typeface="+mn-ea"/>
                <a:cs typeface="+mn-cs"/>
              </a:rPr>
              <a:t>, p. 22). </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6AC8098-AC68-F044-9D45-6DB3E839A453}" type="slidenum">
              <a:rPr lang="en-US" smtClean="0"/>
              <a:t>4</a:t>
            </a:fld>
            <a:endParaRPr lang="en-US"/>
          </a:p>
        </p:txBody>
      </p:sp>
    </p:spTree>
    <p:extLst>
      <p:ext uri="{BB962C8B-B14F-4D97-AF65-F5344CB8AC3E}">
        <p14:creationId xmlns:p14="http://schemas.microsoft.com/office/powerpoint/2010/main" val="242378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US" dirty="0" smtClean="0"/>
              <a:t>4. Years later, the prophesied birth took place.  You may read about it in Matthew 1:18-25.  What did the angel tell Joseph in a dream, and why?  (Matthew 1:20-23).</a:t>
            </a:r>
          </a:p>
          <a:p>
            <a:pPr marL="0" indent="0">
              <a:buNone/>
            </a:pPr>
            <a:r>
              <a:rPr lang="en-US" dirty="0" smtClean="0"/>
              <a:t> </a:t>
            </a:r>
          </a:p>
          <a:p>
            <a:pPr marL="0" indent="0">
              <a:buNone/>
            </a:pPr>
            <a:r>
              <a:rPr lang="en-US" dirty="0" smtClean="0"/>
              <a:t>5. What did Jesus say at one time that revealed He knew why He was on earth?  (Matthew 18:11, KJV.  Some versions omit this verse).</a:t>
            </a:r>
          </a:p>
          <a:p>
            <a:pPr marL="0" indent="0">
              <a:buNone/>
            </a:pPr>
            <a:r>
              <a:rPr lang="en-US" dirty="0" smtClean="0"/>
              <a:t> </a:t>
            </a:r>
          </a:p>
          <a:p>
            <a:pPr marL="0" indent="0">
              <a:buNone/>
            </a:pPr>
            <a:r>
              <a:rPr lang="en-US" dirty="0" smtClean="0"/>
              <a:t>6. In His prayer for all followers, what does Jesus say about His work?  (John 17:4).</a:t>
            </a:r>
          </a:p>
          <a:p>
            <a:pPr marL="0" indent="0">
              <a:buNone/>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stooping to take upon Himself humanity, Christ revealed a character the opposite of the character of Satan.  But He stepped still lower in the path of humiliation.  ‘Being found in fashion as a man, He humbled Himself, and became obedient unto death, even the death of the cross,’ (Philippians 2:8).  Christ took the form of a servant, and offered sacrifice; Himself the Priest, Himself the victim.  He was wounded for our transgressions, He was bruised for our iniquities:  the chastisement of our peace was upon Him,” </a:t>
            </a:r>
            <a:r>
              <a:rPr lang="en-US" sz="1200" i="1" kern="1200" dirty="0" smtClean="0">
                <a:solidFill>
                  <a:schemeClr val="tx1"/>
                </a:solidFill>
                <a:effectLst/>
                <a:latin typeface="+mn-lt"/>
                <a:ea typeface="+mn-ea"/>
                <a:cs typeface="+mn-cs"/>
              </a:rPr>
              <a:t>(Isaiah 53:5).</a:t>
            </a:r>
            <a:endParaRPr lang="en-US" sz="1200" kern="1200" dirty="0" smtClean="0">
              <a:solidFill>
                <a:schemeClr val="tx1"/>
              </a:solidFill>
              <a:effectLst/>
              <a:latin typeface="+mn-lt"/>
              <a:ea typeface="+mn-ea"/>
              <a:cs typeface="+mn-cs"/>
            </a:endParaRPr>
          </a:p>
          <a:p>
            <a:pPr marL="0" indent="0">
              <a:buNone/>
            </a:pPr>
            <a:endParaRPr lang="en-US" dirty="0" smtClean="0"/>
          </a:p>
          <a:p>
            <a:pPr marL="0" indent="0">
              <a:buNone/>
            </a:pPr>
            <a:r>
              <a:rPr lang="en-US" dirty="0" smtClean="0"/>
              <a:t> </a:t>
            </a:r>
            <a:endParaRPr lang="en-US" dirty="0"/>
          </a:p>
        </p:txBody>
      </p:sp>
      <p:sp>
        <p:nvSpPr>
          <p:cNvPr id="4" name="Slide Number Placeholder 3"/>
          <p:cNvSpPr>
            <a:spLocks noGrp="1"/>
          </p:cNvSpPr>
          <p:nvPr>
            <p:ph type="sldNum" sz="quarter" idx="10"/>
          </p:nvPr>
        </p:nvSpPr>
        <p:spPr/>
        <p:txBody>
          <a:bodyPr/>
          <a:lstStyle/>
          <a:p>
            <a:fld id="{06AC8098-AC68-F044-9D45-6DB3E839A453}" type="slidenum">
              <a:rPr lang="en-US" smtClean="0"/>
              <a:t>5</a:t>
            </a:fld>
            <a:endParaRPr lang="en-US"/>
          </a:p>
        </p:txBody>
      </p:sp>
    </p:spTree>
    <p:extLst>
      <p:ext uri="{BB962C8B-B14F-4D97-AF65-F5344CB8AC3E}">
        <p14:creationId xmlns:p14="http://schemas.microsoft.com/office/powerpoint/2010/main" val="621427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“Christ was treated, as we deserve, that we might be treated, as He deserves.  He was condemned for our sins, in which He had no share, that we might be justified by His righteousness, in which we had no share.  He suffered the death, which was ours, that we might receive the life, which was His.  ‘With His stripes we are healed,” (</a:t>
            </a:r>
            <a:r>
              <a:rPr lang="en-US" sz="1200" i="1" kern="1200" dirty="0" smtClean="0">
                <a:solidFill>
                  <a:schemeClr val="tx1"/>
                </a:solidFill>
                <a:effectLst/>
                <a:latin typeface="+mn-lt"/>
                <a:ea typeface="+mn-ea"/>
                <a:cs typeface="+mn-cs"/>
              </a:rPr>
              <a:t>The Desire of Ages</a:t>
            </a:r>
            <a:r>
              <a:rPr lang="en-US" sz="1200" kern="1200" dirty="0" smtClean="0">
                <a:solidFill>
                  <a:schemeClr val="tx1"/>
                </a:solidFill>
                <a:effectLst/>
                <a:latin typeface="+mn-lt"/>
                <a:ea typeface="+mn-ea"/>
                <a:cs typeface="+mn-cs"/>
              </a:rPr>
              <a:t>, p. 25).</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6AC8098-AC68-F044-9D45-6DB3E839A453}" type="slidenum">
              <a:rPr lang="en-US" smtClean="0"/>
              <a:t>6</a:t>
            </a:fld>
            <a:endParaRPr lang="en-US"/>
          </a:p>
        </p:txBody>
      </p:sp>
    </p:spTree>
    <p:extLst>
      <p:ext uri="{BB962C8B-B14F-4D97-AF65-F5344CB8AC3E}">
        <p14:creationId xmlns:p14="http://schemas.microsoft.com/office/powerpoint/2010/main" val="574276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PROPHECY VERIFIED</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7. What testimony did John, the beloved disciple, give in 1 John 4:14?</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8. Paul also testified of Jesus’ saving and redeeming power.  What does he say in Galatians 3:13?</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9. In Galatians 4:4, 5, when does Paul say that God sent Jesus to earth?</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As we study history, we find that the time that Jesus was born was a time </a:t>
            </a:r>
            <a:r>
              <a:rPr lang="en-US" sz="1200" i="1" kern="1200" dirty="0" smtClean="0">
                <a:solidFill>
                  <a:schemeClr val="tx1"/>
                </a:solidFill>
                <a:effectLst/>
                <a:latin typeface="+mn-lt"/>
                <a:ea typeface="+mn-ea"/>
                <a:cs typeface="+mn-cs"/>
              </a:rPr>
              <a:t>politically </a:t>
            </a:r>
            <a:r>
              <a:rPr lang="en-US" sz="1200" kern="1200" dirty="0" smtClean="0">
                <a:solidFill>
                  <a:schemeClr val="tx1"/>
                </a:solidFill>
                <a:effectLst/>
                <a:latin typeface="+mn-lt"/>
                <a:ea typeface="+mn-ea"/>
                <a:cs typeface="+mn-cs"/>
              </a:rPr>
              <a:t>right.  The nations were united under one government, one language was widely spoken, and the Jews gathered in Jerusalem for the annual feasts, from whence they could spread the news about the Messiah as they returned home.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6AC8098-AC68-F044-9D45-6DB3E839A453}" type="slidenum">
              <a:rPr lang="en-US" smtClean="0"/>
              <a:t>7</a:t>
            </a:fld>
            <a:endParaRPr lang="en-US"/>
          </a:p>
        </p:txBody>
      </p:sp>
    </p:spTree>
    <p:extLst>
      <p:ext uri="{BB962C8B-B14F-4D97-AF65-F5344CB8AC3E}">
        <p14:creationId xmlns:p14="http://schemas.microsoft.com/office/powerpoint/2010/main" val="19836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time was </a:t>
            </a:r>
            <a:r>
              <a:rPr lang="en-US" sz="1200" i="1" kern="1200" dirty="0" smtClean="0">
                <a:solidFill>
                  <a:schemeClr val="tx1"/>
                </a:solidFill>
                <a:effectLst/>
                <a:latin typeface="+mn-lt"/>
                <a:ea typeface="+mn-ea"/>
                <a:cs typeface="+mn-cs"/>
              </a:rPr>
              <a:t>spiritually</a:t>
            </a:r>
            <a:r>
              <a:rPr lang="en-US" sz="1200" kern="1200" dirty="0" smtClean="0">
                <a:solidFill>
                  <a:schemeClr val="tx1"/>
                </a:solidFill>
                <a:effectLst/>
                <a:latin typeface="+mn-lt"/>
                <a:ea typeface="+mn-ea"/>
                <a:cs typeface="+mn-cs"/>
              </a:rPr>
              <a:t> right, for many people were turning from heathenism and searching for knowledge of the living God.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time was </a:t>
            </a:r>
            <a:r>
              <a:rPr lang="en-US" sz="1200" i="1" kern="1200" dirty="0" smtClean="0">
                <a:solidFill>
                  <a:schemeClr val="tx1"/>
                </a:solidFill>
                <a:effectLst/>
                <a:latin typeface="+mn-lt"/>
                <a:ea typeface="+mn-ea"/>
                <a:cs typeface="+mn-cs"/>
              </a:rPr>
              <a:t>humanly</a:t>
            </a:r>
            <a:r>
              <a:rPr lang="en-US" sz="1200" kern="1200" dirty="0" smtClean="0">
                <a:solidFill>
                  <a:schemeClr val="tx1"/>
                </a:solidFill>
                <a:effectLst/>
                <a:latin typeface="+mn-lt"/>
                <a:ea typeface="+mn-ea"/>
                <a:cs typeface="+mn-cs"/>
              </a:rPr>
              <a:t> right, for faith and hope had grown dim as the Jews drifted away from God.  As always, God’s timing was perfect.</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following excerpt from </a:t>
            </a:r>
            <a:r>
              <a:rPr lang="en-US" sz="1200" i="1" kern="1200" dirty="0" smtClean="0">
                <a:solidFill>
                  <a:schemeClr val="tx1"/>
                </a:solidFill>
                <a:effectLst/>
                <a:latin typeface="+mn-lt"/>
                <a:ea typeface="+mn-ea"/>
                <a:cs typeface="+mn-cs"/>
              </a:rPr>
              <a:t>The Desire of Ages</a:t>
            </a:r>
            <a:r>
              <a:rPr lang="en-US" sz="1200" kern="1200" dirty="0" smtClean="0">
                <a:solidFill>
                  <a:schemeClr val="tx1"/>
                </a:solidFill>
                <a:effectLst/>
                <a:latin typeface="+mn-lt"/>
                <a:ea typeface="+mn-ea"/>
                <a:cs typeface="+mn-cs"/>
              </a:rPr>
              <a:t>, pages 827-828, underline the words or phrases that tell you what Jesus wants to do for you right now.</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6AC8098-AC68-F044-9D45-6DB3E839A453}" type="slidenum">
              <a:rPr lang="en-US" smtClean="0"/>
              <a:t>8</a:t>
            </a:fld>
            <a:endParaRPr lang="en-US"/>
          </a:p>
        </p:txBody>
      </p:sp>
    </p:spTree>
    <p:extLst>
      <p:ext uri="{BB962C8B-B14F-4D97-AF65-F5344CB8AC3E}">
        <p14:creationId xmlns:p14="http://schemas.microsoft.com/office/powerpoint/2010/main" val="1035895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Saviour</a:t>
            </a:r>
            <a:r>
              <a:rPr lang="en-US" dirty="0" smtClean="0"/>
              <a:t> longs to manifest His grace and stamp His character on the whole world.  It is His purchased possession, and He desires to make men free, and pure, and holy.  Though Satan works to hinder this purpose, yet through the blood shed for the world there are triumphs to be achieved that will bring glory to God and the Lamb. </a:t>
            </a:r>
            <a:endParaRPr lang="en-US" dirty="0"/>
          </a:p>
        </p:txBody>
      </p:sp>
      <p:sp>
        <p:nvSpPr>
          <p:cNvPr id="4" name="Slide Number Placeholder 3"/>
          <p:cNvSpPr>
            <a:spLocks noGrp="1"/>
          </p:cNvSpPr>
          <p:nvPr>
            <p:ph type="sldNum" sz="quarter" idx="10"/>
          </p:nvPr>
        </p:nvSpPr>
        <p:spPr/>
        <p:txBody>
          <a:bodyPr/>
          <a:lstStyle/>
          <a:p>
            <a:fld id="{06AC8098-AC68-F044-9D45-6DB3E839A453}" type="slidenum">
              <a:rPr lang="en-US" smtClean="0"/>
              <a:t>9</a:t>
            </a:fld>
            <a:endParaRPr lang="en-US"/>
          </a:p>
        </p:txBody>
      </p:sp>
    </p:spTree>
    <p:extLst>
      <p:ext uri="{BB962C8B-B14F-4D97-AF65-F5344CB8AC3E}">
        <p14:creationId xmlns:p14="http://schemas.microsoft.com/office/powerpoint/2010/main" val="948911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287468-F264-7344-BA57-B1C0EF0DDB10}"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1240B-3180-3040-BEEF-67A9475E919D}" type="slidenum">
              <a:rPr lang="en-US" smtClean="0"/>
              <a:t>‹#›</a:t>
            </a:fld>
            <a:endParaRPr lang="en-US"/>
          </a:p>
        </p:txBody>
      </p:sp>
    </p:spTree>
    <p:extLst>
      <p:ext uri="{BB962C8B-B14F-4D97-AF65-F5344CB8AC3E}">
        <p14:creationId xmlns:p14="http://schemas.microsoft.com/office/powerpoint/2010/main" val="101143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287468-F264-7344-BA57-B1C0EF0DDB10}"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1240B-3180-3040-BEEF-67A9475E919D}" type="slidenum">
              <a:rPr lang="en-US" smtClean="0"/>
              <a:t>‹#›</a:t>
            </a:fld>
            <a:endParaRPr lang="en-US"/>
          </a:p>
        </p:txBody>
      </p:sp>
    </p:spTree>
    <p:extLst>
      <p:ext uri="{BB962C8B-B14F-4D97-AF65-F5344CB8AC3E}">
        <p14:creationId xmlns:p14="http://schemas.microsoft.com/office/powerpoint/2010/main" val="30384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287468-F264-7344-BA57-B1C0EF0DDB10}"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1240B-3180-3040-BEEF-67A9475E919D}" type="slidenum">
              <a:rPr lang="en-US" smtClean="0"/>
              <a:t>‹#›</a:t>
            </a:fld>
            <a:endParaRPr lang="en-US"/>
          </a:p>
        </p:txBody>
      </p:sp>
    </p:spTree>
    <p:extLst>
      <p:ext uri="{BB962C8B-B14F-4D97-AF65-F5344CB8AC3E}">
        <p14:creationId xmlns:p14="http://schemas.microsoft.com/office/powerpoint/2010/main" val="1710683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287468-F264-7344-BA57-B1C0EF0DDB10}"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1240B-3180-3040-BEEF-67A9475E919D}" type="slidenum">
              <a:rPr lang="en-US" smtClean="0"/>
              <a:t>‹#›</a:t>
            </a:fld>
            <a:endParaRPr lang="en-US"/>
          </a:p>
        </p:txBody>
      </p:sp>
    </p:spTree>
    <p:extLst>
      <p:ext uri="{BB962C8B-B14F-4D97-AF65-F5344CB8AC3E}">
        <p14:creationId xmlns:p14="http://schemas.microsoft.com/office/powerpoint/2010/main" val="1874643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287468-F264-7344-BA57-B1C0EF0DDB10}"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1240B-3180-3040-BEEF-67A9475E919D}" type="slidenum">
              <a:rPr lang="en-US" smtClean="0"/>
              <a:t>‹#›</a:t>
            </a:fld>
            <a:endParaRPr lang="en-US"/>
          </a:p>
        </p:txBody>
      </p:sp>
    </p:spTree>
    <p:extLst>
      <p:ext uri="{BB962C8B-B14F-4D97-AF65-F5344CB8AC3E}">
        <p14:creationId xmlns:p14="http://schemas.microsoft.com/office/powerpoint/2010/main" val="1395425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287468-F264-7344-BA57-B1C0EF0DDB10}"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1240B-3180-3040-BEEF-67A9475E919D}" type="slidenum">
              <a:rPr lang="en-US" smtClean="0"/>
              <a:t>‹#›</a:t>
            </a:fld>
            <a:endParaRPr lang="en-US"/>
          </a:p>
        </p:txBody>
      </p:sp>
    </p:spTree>
    <p:extLst>
      <p:ext uri="{BB962C8B-B14F-4D97-AF65-F5344CB8AC3E}">
        <p14:creationId xmlns:p14="http://schemas.microsoft.com/office/powerpoint/2010/main" val="24172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287468-F264-7344-BA57-B1C0EF0DDB10}" type="datetimeFigureOut">
              <a:rPr lang="en-US" smtClean="0"/>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31240B-3180-3040-BEEF-67A9475E919D}" type="slidenum">
              <a:rPr lang="en-US" smtClean="0"/>
              <a:t>‹#›</a:t>
            </a:fld>
            <a:endParaRPr lang="en-US"/>
          </a:p>
        </p:txBody>
      </p:sp>
    </p:spTree>
    <p:extLst>
      <p:ext uri="{BB962C8B-B14F-4D97-AF65-F5344CB8AC3E}">
        <p14:creationId xmlns:p14="http://schemas.microsoft.com/office/powerpoint/2010/main" val="1723674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287468-F264-7344-BA57-B1C0EF0DDB10}" type="datetimeFigureOut">
              <a:rPr lang="en-US" smtClean="0"/>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31240B-3180-3040-BEEF-67A9475E919D}" type="slidenum">
              <a:rPr lang="en-US" smtClean="0"/>
              <a:t>‹#›</a:t>
            </a:fld>
            <a:endParaRPr lang="en-US"/>
          </a:p>
        </p:txBody>
      </p:sp>
    </p:spTree>
    <p:extLst>
      <p:ext uri="{BB962C8B-B14F-4D97-AF65-F5344CB8AC3E}">
        <p14:creationId xmlns:p14="http://schemas.microsoft.com/office/powerpoint/2010/main" val="235461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87468-F264-7344-BA57-B1C0EF0DDB10}" type="datetimeFigureOut">
              <a:rPr lang="en-US" smtClean="0"/>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31240B-3180-3040-BEEF-67A9475E919D}" type="slidenum">
              <a:rPr lang="en-US" smtClean="0"/>
              <a:t>‹#›</a:t>
            </a:fld>
            <a:endParaRPr lang="en-US"/>
          </a:p>
        </p:txBody>
      </p:sp>
    </p:spTree>
    <p:extLst>
      <p:ext uri="{BB962C8B-B14F-4D97-AF65-F5344CB8AC3E}">
        <p14:creationId xmlns:p14="http://schemas.microsoft.com/office/powerpoint/2010/main" val="173087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87468-F264-7344-BA57-B1C0EF0DDB10}"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1240B-3180-3040-BEEF-67A9475E919D}" type="slidenum">
              <a:rPr lang="en-US" smtClean="0"/>
              <a:t>‹#›</a:t>
            </a:fld>
            <a:endParaRPr lang="en-US"/>
          </a:p>
        </p:txBody>
      </p:sp>
    </p:spTree>
    <p:extLst>
      <p:ext uri="{BB962C8B-B14F-4D97-AF65-F5344CB8AC3E}">
        <p14:creationId xmlns:p14="http://schemas.microsoft.com/office/powerpoint/2010/main" val="951549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87468-F264-7344-BA57-B1C0EF0DDB10}"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1240B-3180-3040-BEEF-67A9475E919D}" type="slidenum">
              <a:rPr lang="en-US" smtClean="0"/>
              <a:t>‹#›</a:t>
            </a:fld>
            <a:endParaRPr lang="en-US"/>
          </a:p>
        </p:txBody>
      </p:sp>
    </p:spTree>
    <p:extLst>
      <p:ext uri="{BB962C8B-B14F-4D97-AF65-F5344CB8AC3E}">
        <p14:creationId xmlns:p14="http://schemas.microsoft.com/office/powerpoint/2010/main" val="381021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87468-F264-7344-BA57-B1C0EF0DDB10}" type="datetimeFigureOut">
              <a:rPr lang="en-US" smtClean="0"/>
              <a:t>5/15/2016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1240B-3180-3040-BEEF-67A9475E919D}" type="slidenum">
              <a:rPr lang="en-US" smtClean="0"/>
              <a:t>‹#›</a:t>
            </a:fld>
            <a:endParaRPr lang="en-US"/>
          </a:p>
        </p:txBody>
      </p:sp>
    </p:spTree>
    <p:extLst>
      <p:ext uri="{BB962C8B-B14F-4D97-AF65-F5344CB8AC3E}">
        <p14:creationId xmlns:p14="http://schemas.microsoft.com/office/powerpoint/2010/main" val="1071182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smtClean="0">
                <a:solidFill>
                  <a:schemeClr val="bg1"/>
                </a:solidFill>
                <a:latin typeface="+mn-lt"/>
              </a:rPr>
              <a:t>Women </a:t>
            </a:r>
            <a:r>
              <a:rPr lang="en-US" sz="4800" b="1" i="1" dirty="0" smtClean="0">
                <a:solidFill>
                  <a:srgbClr val="FFC000"/>
                </a:solidFill>
                <a:latin typeface="Palatino Linotype" charset="0"/>
                <a:ea typeface="Palatino Linotype" charset="0"/>
                <a:cs typeface="Palatino Linotype" charset="0"/>
              </a:rPr>
              <a:t>Discovering</a:t>
            </a:r>
            <a:r>
              <a:rPr lang="en-US" sz="4800" b="1" dirty="0" smtClean="0">
                <a:solidFill>
                  <a:srgbClr val="FFC000"/>
                </a:solidFill>
                <a:latin typeface="+mn-lt"/>
              </a:rPr>
              <a:t> </a:t>
            </a:r>
            <a:r>
              <a:rPr lang="en-US" sz="4800" b="1" dirty="0" smtClean="0">
                <a:solidFill>
                  <a:schemeClr val="bg1"/>
                </a:solidFill>
                <a:latin typeface="+mn-lt"/>
              </a:rPr>
              <a:t>Jesus</a:t>
            </a:r>
            <a:endParaRPr lang="en-US" sz="4800" b="1" i="1" dirty="0">
              <a:solidFill>
                <a:schemeClr val="bg1"/>
              </a:solidFill>
              <a:latin typeface="Palatino Linotype" charset="0"/>
              <a:ea typeface="Palatino Linotype" charset="0"/>
              <a:cs typeface="Palatino Linotype" charset="0"/>
            </a:endParaRPr>
          </a:p>
        </p:txBody>
      </p:sp>
      <p:pic>
        <p:nvPicPr>
          <p:cNvPr id="5" name="Picture 7" descr="WMLOGO-small"/>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463012" y="6355080"/>
            <a:ext cx="514350" cy="39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172301" y="6287032"/>
            <a:ext cx="2816347" cy="523220"/>
          </a:xfrm>
          <a:prstGeom prst="rect">
            <a:avLst/>
          </a:prstGeom>
          <a:noFill/>
        </p:spPr>
        <p:txBody>
          <a:bodyPr wrap="none" rtlCol="0">
            <a:spAutoFit/>
          </a:bodyPr>
          <a:lstStyle/>
          <a:p>
            <a:pPr algn="ctr"/>
            <a:r>
              <a:rPr lang="en-US" sz="1400" dirty="0" smtClean="0">
                <a:latin typeface="Palatino Linotype" charset="0"/>
                <a:ea typeface="Palatino Linotype" charset="0"/>
                <a:cs typeface="Palatino Linotype" charset="0"/>
              </a:rPr>
              <a:t>General Conference</a:t>
            </a:r>
          </a:p>
          <a:p>
            <a:pPr algn="ctr"/>
            <a:r>
              <a:rPr lang="en-US" sz="1400" dirty="0" smtClean="0">
                <a:latin typeface="Palatino Linotype" charset="0"/>
                <a:ea typeface="Palatino Linotype" charset="0"/>
                <a:cs typeface="Palatino Linotype" charset="0"/>
              </a:rPr>
              <a:t>Women's Ministries Department</a:t>
            </a:r>
            <a:endParaRPr lang="en-US" sz="1400" dirty="0">
              <a:latin typeface="Palatino Linotype" charset="0"/>
              <a:ea typeface="Palatino Linotype" charset="0"/>
              <a:cs typeface="Palatino Linotype" charset="0"/>
            </a:endParaRPr>
          </a:p>
        </p:txBody>
      </p:sp>
    </p:spTree>
    <p:extLst>
      <p:ext uri="{BB962C8B-B14F-4D97-AF65-F5344CB8AC3E}">
        <p14:creationId xmlns:p14="http://schemas.microsoft.com/office/powerpoint/2010/main" val="152472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59130" y="2377440"/>
            <a:ext cx="7886700" cy="4439603"/>
          </a:xfrm>
        </p:spPr>
        <p:txBody>
          <a:bodyPr/>
          <a:lstStyle/>
          <a:p>
            <a:pPr marL="0" indent="0" algn="ctr">
              <a:lnSpc>
                <a:spcPct val="100000"/>
              </a:lnSpc>
              <a:buNone/>
            </a:pPr>
            <a:r>
              <a:rPr lang="en-US" dirty="0">
                <a:solidFill>
                  <a:schemeClr val="bg1"/>
                </a:solidFill>
              </a:rPr>
              <a:t>Christ will not be satisfied till the victory is complete, and ‘He shall see of the travail of His soul, and shall be satisfied,’ Isaiah 53:11.  All the nations of the earth shall hear the gospel of His grace.  Not all will receive His grace; but ‘a seed shall serve Him; it shall be accounted to the Lord for a generation,’ </a:t>
            </a:r>
            <a:endParaRPr lang="en-US" dirty="0" smtClean="0">
              <a:solidFill>
                <a:schemeClr val="bg1"/>
              </a:solidFill>
            </a:endParaRPr>
          </a:p>
          <a:p>
            <a:pPr marL="0" indent="0" algn="ctr">
              <a:lnSpc>
                <a:spcPct val="100000"/>
              </a:lnSpc>
              <a:buNone/>
            </a:pPr>
            <a:r>
              <a:rPr lang="en-US" dirty="0" smtClean="0">
                <a:solidFill>
                  <a:schemeClr val="bg1"/>
                </a:solidFill>
              </a:rPr>
              <a:t>(</a:t>
            </a:r>
            <a:r>
              <a:rPr lang="en-US" dirty="0">
                <a:solidFill>
                  <a:schemeClr val="bg1"/>
                </a:solidFill>
              </a:rPr>
              <a:t>Psalm 22:30).</a:t>
            </a:r>
            <a:r>
              <a:rPr lang="en-US" i="1" dirty="0">
                <a:solidFill>
                  <a:schemeClr val="bg1"/>
                </a:solidFill>
              </a:rPr>
              <a:t> The Desire of Ages</a:t>
            </a:r>
            <a:r>
              <a:rPr lang="en-US" dirty="0">
                <a:solidFill>
                  <a:schemeClr val="bg1"/>
                </a:solidFill>
              </a:rPr>
              <a:t>, pp. 827-828</a:t>
            </a:r>
          </a:p>
        </p:txBody>
      </p:sp>
    </p:spTree>
    <p:extLst>
      <p:ext uri="{BB962C8B-B14F-4D97-AF65-F5344CB8AC3E}">
        <p14:creationId xmlns:p14="http://schemas.microsoft.com/office/powerpoint/2010/main" val="440898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a:xfrm>
            <a:off x="628650" y="2648585"/>
            <a:ext cx="7886700" cy="1679575"/>
          </a:xfrm>
        </p:spPr>
        <p:txBody>
          <a:bodyPr>
            <a:noAutofit/>
          </a:bodyPr>
          <a:lstStyle/>
          <a:p>
            <a:pPr marL="0" indent="0" algn="ctr">
              <a:lnSpc>
                <a:spcPct val="100000"/>
              </a:lnSpc>
              <a:buNone/>
            </a:pPr>
            <a:r>
              <a:rPr lang="en-US" sz="4400" b="1" dirty="0">
                <a:solidFill>
                  <a:schemeClr val="bg1"/>
                </a:solidFill>
              </a:rPr>
              <a:t>JESUS, </a:t>
            </a:r>
            <a:r>
              <a:rPr lang="en-US" sz="4400" b="1" dirty="0">
                <a:solidFill>
                  <a:srgbClr val="FFC000"/>
                </a:solidFill>
              </a:rPr>
              <a:t>MY SAVIOUR/REDEEMER</a:t>
            </a:r>
            <a:r>
              <a:rPr lang="en-US" sz="4400" b="1" dirty="0">
                <a:solidFill>
                  <a:schemeClr val="bg1"/>
                </a:solidFill>
              </a:rPr>
              <a:t>, CLAIMS ME AS HIS OWN.</a:t>
            </a:r>
            <a:endParaRPr lang="en-US" sz="4400" dirty="0">
              <a:solidFill>
                <a:schemeClr val="bg1"/>
              </a:solidFill>
            </a:endParaRPr>
          </a:p>
        </p:txBody>
      </p:sp>
    </p:spTree>
    <p:extLst>
      <p:ext uri="{BB962C8B-B14F-4D97-AF65-F5344CB8AC3E}">
        <p14:creationId xmlns:p14="http://schemas.microsoft.com/office/powerpoint/2010/main" val="886005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628650" y="2648585"/>
            <a:ext cx="7886700" cy="2563495"/>
          </a:xfrm>
        </p:spPr>
        <p:txBody>
          <a:bodyPr>
            <a:noAutofit/>
          </a:bodyPr>
          <a:lstStyle/>
          <a:p>
            <a:pPr marL="0" indent="0" algn="ctr">
              <a:buNone/>
            </a:pPr>
            <a:r>
              <a:rPr lang="en-US" sz="3600" dirty="0"/>
              <a:t>“For God did not send His Son into the </a:t>
            </a:r>
            <a:r>
              <a:rPr lang="en-US" sz="3600" dirty="0" smtClean="0"/>
              <a:t>world to </a:t>
            </a:r>
            <a:r>
              <a:rPr lang="en-US" sz="3600" dirty="0"/>
              <a:t>condemn the </a:t>
            </a:r>
            <a:r>
              <a:rPr lang="en-US" sz="3600" smtClean="0"/>
              <a:t>world, but </a:t>
            </a:r>
            <a:r>
              <a:rPr lang="en-US" sz="3600" dirty="0"/>
              <a:t>to save the world through Him.”</a:t>
            </a:r>
          </a:p>
          <a:p>
            <a:pPr marL="0" indent="0" algn="ctr">
              <a:buNone/>
            </a:pPr>
            <a:r>
              <a:rPr lang="en-US" sz="3600" dirty="0"/>
              <a:t> </a:t>
            </a:r>
          </a:p>
          <a:p>
            <a:pPr marL="0" indent="0" algn="ctr">
              <a:buNone/>
            </a:pPr>
            <a:r>
              <a:rPr lang="en-US" sz="3600" dirty="0"/>
              <a:t>John 3;17, NIV</a:t>
            </a:r>
            <a:endParaRPr lang="en-US" sz="3600" i="1" dirty="0"/>
          </a:p>
          <a:p>
            <a:pPr marL="0" indent="0" algn="ctr">
              <a:buNone/>
            </a:pPr>
            <a:r>
              <a:rPr lang="en-US" sz="3600" dirty="0"/>
              <a:t> </a:t>
            </a:r>
          </a:p>
        </p:txBody>
      </p:sp>
    </p:spTree>
    <p:extLst>
      <p:ext uri="{BB962C8B-B14F-4D97-AF65-F5344CB8AC3E}">
        <p14:creationId xmlns:p14="http://schemas.microsoft.com/office/powerpoint/2010/main" val="1355538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a:solidFill>
                  <a:srgbClr val="FFC000"/>
                </a:solidFill>
                <a:latin typeface="+mn-lt"/>
              </a:rPr>
              <a:t>Lesson </a:t>
            </a:r>
            <a:r>
              <a:rPr lang="en-US" sz="4800" b="1" dirty="0" smtClean="0">
                <a:solidFill>
                  <a:srgbClr val="FFC000"/>
                </a:solidFill>
                <a:latin typeface="+mn-lt"/>
              </a:rPr>
              <a:t>Eleven</a:t>
            </a:r>
            <a:br>
              <a:rPr lang="en-US" sz="4800" b="1" dirty="0" smtClean="0">
                <a:solidFill>
                  <a:srgbClr val="FFC000"/>
                </a:solidFill>
                <a:latin typeface="+mn-lt"/>
              </a:rPr>
            </a:br>
            <a:r>
              <a:rPr lang="en-US" sz="4800" b="1" dirty="0" smtClean="0">
                <a:solidFill>
                  <a:schemeClr val="bg1"/>
                </a:solidFill>
                <a:latin typeface="+mn-lt"/>
              </a:rPr>
              <a:t>Jesus </a:t>
            </a:r>
            <a:r>
              <a:rPr lang="en-US" sz="4800" b="1" dirty="0">
                <a:solidFill>
                  <a:schemeClr val="bg1"/>
                </a:solidFill>
                <a:latin typeface="+mn-lt"/>
              </a:rPr>
              <a:t>is </a:t>
            </a:r>
            <a:r>
              <a:rPr lang="en-US" sz="4800" b="1" i="1" dirty="0">
                <a:solidFill>
                  <a:schemeClr val="bg1"/>
                </a:solidFill>
                <a:latin typeface="Palatino Linotype" charset="0"/>
                <a:ea typeface="Palatino Linotype" charset="0"/>
                <a:cs typeface="Palatino Linotype" charset="0"/>
              </a:rPr>
              <a:t>My </a:t>
            </a:r>
            <a:r>
              <a:rPr lang="en-US" sz="4800" b="1" i="1" dirty="0" smtClean="0">
                <a:solidFill>
                  <a:schemeClr val="bg1"/>
                </a:solidFill>
                <a:latin typeface="Palatino Linotype" charset="0"/>
                <a:ea typeface="Palatino Linotype" charset="0"/>
                <a:cs typeface="Palatino Linotype" charset="0"/>
              </a:rPr>
              <a:t>Redeemer </a:t>
            </a:r>
            <a:endParaRPr lang="en-US" sz="4800" b="1" i="1" dirty="0">
              <a:solidFill>
                <a:schemeClr val="bg1"/>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826245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628650" y="365126"/>
            <a:ext cx="5253990" cy="1325563"/>
          </a:xfrm>
        </p:spPr>
        <p:txBody>
          <a:bodyPr>
            <a:normAutofit/>
          </a:bodyPr>
          <a:lstStyle/>
          <a:p>
            <a:r>
              <a:rPr lang="en-US" sz="4000" b="1" dirty="0">
                <a:solidFill>
                  <a:schemeClr val="bg1"/>
                </a:solidFill>
                <a:latin typeface="+mn-lt"/>
              </a:rPr>
              <a:t>PROPHECY: </a:t>
            </a:r>
            <a:r>
              <a:rPr lang="en-US" sz="4000" b="1" dirty="0" smtClean="0">
                <a:solidFill>
                  <a:schemeClr val="bg1"/>
                </a:solidFill>
                <a:latin typeface="+mn-lt"/>
              </a:rPr>
              <a:t/>
            </a:r>
            <a:br>
              <a:rPr lang="en-US" sz="4000" b="1" dirty="0" smtClean="0">
                <a:solidFill>
                  <a:schemeClr val="bg1"/>
                </a:solidFill>
                <a:latin typeface="+mn-lt"/>
              </a:rPr>
            </a:br>
            <a:r>
              <a:rPr lang="en-US" sz="4000" b="1" dirty="0" smtClean="0">
                <a:solidFill>
                  <a:schemeClr val="bg1"/>
                </a:solidFill>
                <a:latin typeface="+mn-lt"/>
              </a:rPr>
              <a:t>A </a:t>
            </a:r>
            <a:r>
              <a:rPr lang="en-US" sz="4000" b="1" dirty="0">
                <a:solidFill>
                  <a:schemeClr val="bg1"/>
                </a:solidFill>
                <a:latin typeface="+mn-lt"/>
              </a:rPr>
              <a:t>RIGHTEOUS KING</a:t>
            </a:r>
          </a:p>
        </p:txBody>
      </p:sp>
      <p:pic>
        <p:nvPicPr>
          <p:cNvPr id="5" name="Picture 4"/>
          <p:cNvPicPr>
            <a:picLocks noChangeAspect="1"/>
          </p:cNvPicPr>
          <p:nvPr/>
        </p:nvPicPr>
        <p:blipFill>
          <a:blip r:embed="rId4"/>
          <a:stretch>
            <a:fillRect/>
          </a:stretch>
        </p:blipFill>
        <p:spPr>
          <a:xfrm>
            <a:off x="962659" y="2374265"/>
            <a:ext cx="6744493" cy="3797668"/>
          </a:xfrm>
          <a:prstGeom prst="rect">
            <a:avLst/>
          </a:prstGeom>
          <a:ln>
            <a:noFill/>
          </a:ln>
          <a:effectLst>
            <a:softEdge rad="112500"/>
          </a:effectLst>
        </p:spPr>
      </p:pic>
    </p:spTree>
    <p:extLst>
      <p:ext uri="{BB962C8B-B14F-4D97-AF65-F5344CB8AC3E}">
        <p14:creationId xmlns:p14="http://schemas.microsoft.com/office/powerpoint/2010/main" val="127963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3" name="Content Placeholder 2"/>
          <p:cNvSpPr>
            <a:spLocks noGrp="1"/>
          </p:cNvSpPr>
          <p:nvPr>
            <p:ph idx="1"/>
          </p:nvPr>
        </p:nvSpPr>
        <p:spPr>
          <a:xfrm>
            <a:off x="628650" y="2130424"/>
            <a:ext cx="7886700" cy="4848861"/>
          </a:xfrm>
        </p:spPr>
        <p:txBody>
          <a:bodyPr>
            <a:normAutofit/>
          </a:bodyPr>
          <a:lstStyle/>
          <a:p>
            <a:pPr marL="0" lvl="0" indent="0" algn="ctr">
              <a:lnSpc>
                <a:spcPct val="110000"/>
              </a:lnSpc>
              <a:buNone/>
            </a:pPr>
            <a:r>
              <a:rPr lang="en-US" dirty="0" smtClean="0"/>
              <a:t>1. In </a:t>
            </a:r>
            <a:r>
              <a:rPr lang="en-US" dirty="0"/>
              <a:t>the days of the Old Testament prophet Jeremiah, what message did God give to the people?  (Jeremiah 23:5,6</a:t>
            </a:r>
            <a:r>
              <a:rPr lang="en-US" dirty="0" smtClean="0"/>
              <a:t>).</a:t>
            </a:r>
            <a:r>
              <a:rPr lang="en-US" dirty="0"/>
              <a:t> </a:t>
            </a:r>
          </a:p>
          <a:p>
            <a:pPr marL="0" indent="0" algn="ctr">
              <a:lnSpc>
                <a:spcPct val="110000"/>
              </a:lnSpc>
              <a:buNone/>
            </a:pPr>
            <a:r>
              <a:rPr lang="en-US" dirty="0"/>
              <a:t> </a:t>
            </a:r>
            <a:r>
              <a:rPr lang="en-US" dirty="0" smtClean="0"/>
              <a:t>2. What </a:t>
            </a:r>
            <a:r>
              <a:rPr lang="en-US" dirty="0"/>
              <a:t>further detail does the prophet Micah add?  (Micah 5:2</a:t>
            </a:r>
            <a:r>
              <a:rPr lang="en-US" dirty="0" smtClean="0"/>
              <a:t>).</a:t>
            </a:r>
            <a:r>
              <a:rPr lang="en-US" dirty="0"/>
              <a:t> </a:t>
            </a:r>
          </a:p>
          <a:p>
            <a:pPr marL="0" indent="0" algn="ctr">
              <a:lnSpc>
                <a:spcPct val="110000"/>
              </a:lnSpc>
              <a:buNone/>
            </a:pPr>
            <a:r>
              <a:rPr lang="en-US" dirty="0"/>
              <a:t> </a:t>
            </a:r>
            <a:r>
              <a:rPr lang="en-US" dirty="0" smtClean="0"/>
              <a:t>3. King </a:t>
            </a:r>
            <a:r>
              <a:rPr lang="en-US" dirty="0" err="1"/>
              <a:t>Ahaz</a:t>
            </a:r>
            <a:r>
              <a:rPr lang="en-US" dirty="0"/>
              <a:t> also received word from God regarding this prophecy.  What was he told?  (Isaiah 7:13, 14).</a:t>
            </a:r>
          </a:p>
          <a:p>
            <a:pPr marL="0" indent="0" algn="ctr">
              <a:lnSpc>
                <a:spcPct val="110000"/>
              </a:lnSpc>
              <a:buNone/>
            </a:pPr>
            <a:r>
              <a:rPr lang="en-US" dirty="0"/>
              <a:t> </a:t>
            </a:r>
          </a:p>
        </p:txBody>
      </p:sp>
    </p:spTree>
    <p:extLst>
      <p:ext uri="{BB962C8B-B14F-4D97-AF65-F5344CB8AC3E}">
        <p14:creationId xmlns:p14="http://schemas.microsoft.com/office/powerpoint/2010/main" val="724257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171450" y="852806"/>
            <a:ext cx="7886700" cy="1325563"/>
          </a:xfrm>
        </p:spPr>
        <p:txBody>
          <a:bodyPr>
            <a:normAutofit/>
          </a:bodyPr>
          <a:lstStyle/>
          <a:p>
            <a:r>
              <a:rPr lang="en-US" sz="4000" b="1" dirty="0">
                <a:solidFill>
                  <a:schemeClr val="bg1"/>
                </a:solidFill>
                <a:latin typeface="+mn-lt"/>
              </a:rPr>
              <a:t>PROPHECY REVEALED</a:t>
            </a:r>
          </a:p>
        </p:txBody>
      </p:sp>
      <p:sp>
        <p:nvSpPr>
          <p:cNvPr id="3" name="Content Placeholder 2"/>
          <p:cNvSpPr>
            <a:spLocks noGrp="1"/>
          </p:cNvSpPr>
          <p:nvPr>
            <p:ph idx="1"/>
          </p:nvPr>
        </p:nvSpPr>
        <p:spPr>
          <a:xfrm>
            <a:off x="628650" y="2069464"/>
            <a:ext cx="7886700" cy="5093335"/>
          </a:xfrm>
        </p:spPr>
        <p:txBody>
          <a:bodyPr>
            <a:normAutofit fontScale="92500" lnSpcReduction="10000"/>
          </a:bodyPr>
          <a:lstStyle/>
          <a:p>
            <a:pPr marL="0" lvl="0" indent="0" algn="ctr">
              <a:lnSpc>
                <a:spcPct val="110000"/>
              </a:lnSpc>
              <a:buNone/>
            </a:pPr>
            <a:r>
              <a:rPr lang="en-US" dirty="0" smtClean="0"/>
              <a:t>4. Years </a:t>
            </a:r>
            <a:r>
              <a:rPr lang="en-US" dirty="0"/>
              <a:t>later, the prophesied birth took place.  You may read about it in Matthew 1:18-25.  What did the angel tell Joseph in a dream, and why?  (Matthew 1:20-23).</a:t>
            </a:r>
          </a:p>
          <a:p>
            <a:pPr marL="0" indent="0" algn="ctr">
              <a:lnSpc>
                <a:spcPct val="110000"/>
              </a:lnSpc>
              <a:buNone/>
            </a:pPr>
            <a:r>
              <a:rPr lang="en-US" dirty="0"/>
              <a:t> </a:t>
            </a:r>
          </a:p>
          <a:p>
            <a:pPr marL="0" indent="0" algn="ctr">
              <a:lnSpc>
                <a:spcPct val="110000"/>
              </a:lnSpc>
              <a:buNone/>
            </a:pPr>
            <a:r>
              <a:rPr lang="en-US" dirty="0"/>
              <a:t> </a:t>
            </a:r>
            <a:r>
              <a:rPr lang="en-US" dirty="0" smtClean="0"/>
              <a:t>5. What </a:t>
            </a:r>
            <a:r>
              <a:rPr lang="en-US" dirty="0"/>
              <a:t>did Jesus say at one time that revealed He knew why He was on earth?  (Matthew 18:11, KJV.  Some versions omit this verse).</a:t>
            </a:r>
          </a:p>
          <a:p>
            <a:pPr marL="0" indent="0" algn="ctr">
              <a:lnSpc>
                <a:spcPct val="110000"/>
              </a:lnSpc>
              <a:buNone/>
            </a:pPr>
            <a:r>
              <a:rPr lang="en-US" dirty="0"/>
              <a:t> </a:t>
            </a:r>
          </a:p>
          <a:p>
            <a:pPr marL="0" indent="0" algn="ctr">
              <a:lnSpc>
                <a:spcPct val="110000"/>
              </a:lnSpc>
              <a:buNone/>
            </a:pPr>
            <a:r>
              <a:rPr lang="en-US" dirty="0"/>
              <a:t> </a:t>
            </a:r>
            <a:r>
              <a:rPr lang="en-US" dirty="0" smtClean="0"/>
              <a:t>6. In </a:t>
            </a:r>
            <a:r>
              <a:rPr lang="en-US" dirty="0"/>
              <a:t>His prayer for all followers, what does Jesus say about His work?  (John 17:4).</a:t>
            </a:r>
          </a:p>
          <a:p>
            <a:pPr marL="0" indent="0" algn="ctr">
              <a:lnSpc>
                <a:spcPct val="110000"/>
              </a:lnSpc>
              <a:buNone/>
            </a:pPr>
            <a:r>
              <a:rPr lang="en-US" dirty="0"/>
              <a:t> </a:t>
            </a:r>
          </a:p>
        </p:txBody>
      </p:sp>
    </p:spTree>
    <p:extLst>
      <p:ext uri="{BB962C8B-B14F-4D97-AF65-F5344CB8AC3E}">
        <p14:creationId xmlns:p14="http://schemas.microsoft.com/office/powerpoint/2010/main" val="325458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lnSpc>
                <a:spcPct val="100000"/>
              </a:lnSpc>
              <a:buNone/>
            </a:pPr>
            <a:r>
              <a:rPr lang="en-US" dirty="0">
                <a:solidFill>
                  <a:schemeClr val="bg1"/>
                </a:solidFill>
              </a:rPr>
              <a:t> </a:t>
            </a:r>
          </a:p>
          <a:p>
            <a:pPr marL="0" indent="0" algn="ctr">
              <a:lnSpc>
                <a:spcPct val="100000"/>
              </a:lnSpc>
              <a:buNone/>
            </a:pPr>
            <a:r>
              <a:rPr lang="en-US" dirty="0">
                <a:solidFill>
                  <a:schemeClr val="bg1"/>
                </a:solidFill>
              </a:rPr>
              <a:t>“Christ was treated, as we deserve, that we might be treated, as He deserves.  He was condemned for our sins, in which He had no share, that we might be justified by His righteousness, in which we had no share.  He suffered the death, which was ours, that we might receive the life, which was His.  ‘With His stripes we are healed,” </a:t>
            </a:r>
            <a:endParaRPr lang="en-US" dirty="0" smtClean="0">
              <a:solidFill>
                <a:schemeClr val="bg1"/>
              </a:solidFill>
            </a:endParaRPr>
          </a:p>
          <a:p>
            <a:pPr marL="0" indent="0" algn="ctr">
              <a:lnSpc>
                <a:spcPct val="100000"/>
              </a:lnSpc>
              <a:buNone/>
            </a:pPr>
            <a:r>
              <a:rPr lang="en-US" dirty="0" smtClean="0">
                <a:solidFill>
                  <a:schemeClr val="bg1"/>
                </a:solidFill>
              </a:rPr>
              <a:t>(</a:t>
            </a:r>
            <a:r>
              <a:rPr lang="en-US" i="1" dirty="0">
                <a:solidFill>
                  <a:schemeClr val="bg1"/>
                </a:solidFill>
              </a:rPr>
              <a:t>The Desire of Ages</a:t>
            </a:r>
            <a:r>
              <a:rPr lang="en-US" dirty="0">
                <a:solidFill>
                  <a:schemeClr val="bg1"/>
                </a:solidFill>
              </a:rPr>
              <a:t>, p. 25).</a:t>
            </a:r>
          </a:p>
        </p:txBody>
      </p:sp>
    </p:spTree>
    <p:extLst>
      <p:ext uri="{BB962C8B-B14F-4D97-AF65-F5344CB8AC3E}">
        <p14:creationId xmlns:p14="http://schemas.microsoft.com/office/powerpoint/2010/main" val="1372750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p:txBody>
          <a:bodyPr/>
          <a:lstStyle/>
          <a:p>
            <a:r>
              <a:rPr lang="en-US" b="1" dirty="0">
                <a:solidFill>
                  <a:schemeClr val="bg1"/>
                </a:solidFill>
              </a:rPr>
              <a:t>PROPHECY VERIFIED</a:t>
            </a:r>
          </a:p>
        </p:txBody>
      </p:sp>
      <p:sp>
        <p:nvSpPr>
          <p:cNvPr id="3" name="Content Placeholder 2"/>
          <p:cNvSpPr>
            <a:spLocks noGrp="1"/>
          </p:cNvSpPr>
          <p:nvPr>
            <p:ph idx="1"/>
          </p:nvPr>
        </p:nvSpPr>
        <p:spPr>
          <a:xfrm>
            <a:off x="628650" y="2130425"/>
            <a:ext cx="7886700" cy="4351338"/>
          </a:xfrm>
        </p:spPr>
        <p:txBody>
          <a:bodyPr/>
          <a:lstStyle/>
          <a:p>
            <a:pPr marL="0" lvl="0" indent="0" algn="ctr">
              <a:buNone/>
            </a:pPr>
            <a:r>
              <a:rPr lang="en-US" dirty="0"/>
              <a:t>7. What testimony did John, the beloved disciple, give in 1 John 4:14?</a:t>
            </a:r>
          </a:p>
          <a:p>
            <a:pPr marL="0" indent="0" algn="ctr">
              <a:buNone/>
            </a:pPr>
            <a:r>
              <a:rPr lang="en-US" dirty="0"/>
              <a:t> </a:t>
            </a:r>
          </a:p>
          <a:p>
            <a:pPr marL="0" indent="0" algn="ctr">
              <a:buNone/>
            </a:pPr>
            <a:r>
              <a:rPr lang="en-US" dirty="0"/>
              <a:t>8. Paul also testified of Jesus’ saving and redeeming power.  What does he say in Galatians 3:13?</a:t>
            </a:r>
          </a:p>
          <a:p>
            <a:pPr marL="0" indent="0" algn="ctr">
              <a:buNone/>
            </a:pPr>
            <a:r>
              <a:rPr lang="en-US" dirty="0"/>
              <a:t>   </a:t>
            </a:r>
          </a:p>
          <a:p>
            <a:pPr marL="0" lvl="0" indent="0" algn="ctr">
              <a:buNone/>
            </a:pPr>
            <a:r>
              <a:rPr lang="en-US" dirty="0"/>
              <a:t>9. In Galatians 4:4, 5, when does Paul say that God sent Jesus to earth?</a:t>
            </a:r>
          </a:p>
        </p:txBody>
      </p:sp>
    </p:spTree>
    <p:extLst>
      <p:ext uri="{BB962C8B-B14F-4D97-AF65-F5344CB8AC3E}">
        <p14:creationId xmlns:p14="http://schemas.microsoft.com/office/powerpoint/2010/main" val="177022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81050" y="2313305"/>
            <a:ext cx="7886700" cy="4351338"/>
          </a:xfrm>
        </p:spPr>
        <p:txBody>
          <a:bodyPr/>
          <a:lstStyle/>
          <a:p>
            <a:r>
              <a:rPr lang="en-US" dirty="0">
                <a:solidFill>
                  <a:schemeClr val="bg1"/>
                </a:solidFill>
              </a:rPr>
              <a:t>The time was </a:t>
            </a:r>
            <a:r>
              <a:rPr lang="en-US" i="1" dirty="0">
                <a:solidFill>
                  <a:srgbClr val="FFC000"/>
                </a:solidFill>
              </a:rPr>
              <a:t>spiritually</a:t>
            </a:r>
            <a:r>
              <a:rPr lang="en-US" dirty="0">
                <a:solidFill>
                  <a:srgbClr val="FFC000"/>
                </a:solidFill>
              </a:rPr>
              <a:t> right</a:t>
            </a:r>
            <a:r>
              <a:rPr lang="en-US" dirty="0">
                <a:solidFill>
                  <a:schemeClr val="bg1"/>
                </a:solidFill>
              </a:rPr>
              <a:t>, for many people were turning from heathenism and searching for knowledge of the living God.</a:t>
            </a:r>
          </a:p>
          <a:p>
            <a:pPr marL="0" indent="0">
              <a:buNone/>
            </a:pPr>
            <a:endParaRPr lang="en-US" dirty="0">
              <a:solidFill>
                <a:schemeClr val="bg1"/>
              </a:solidFill>
            </a:endParaRPr>
          </a:p>
          <a:p>
            <a:r>
              <a:rPr lang="en-US" dirty="0">
                <a:solidFill>
                  <a:schemeClr val="bg1"/>
                </a:solidFill>
              </a:rPr>
              <a:t>The time was </a:t>
            </a:r>
            <a:r>
              <a:rPr lang="en-US" i="1" dirty="0">
                <a:solidFill>
                  <a:srgbClr val="FFC000"/>
                </a:solidFill>
              </a:rPr>
              <a:t>humanly</a:t>
            </a:r>
            <a:r>
              <a:rPr lang="en-US" dirty="0">
                <a:solidFill>
                  <a:srgbClr val="FFC000"/>
                </a:solidFill>
              </a:rPr>
              <a:t> right</a:t>
            </a:r>
            <a:r>
              <a:rPr lang="en-US" dirty="0">
                <a:solidFill>
                  <a:schemeClr val="bg1"/>
                </a:solidFill>
              </a:rPr>
              <a:t>, for faith and hope had grown dim as the Jews drifted away from God.  As always, God’s timing was perfect.</a:t>
            </a:r>
          </a:p>
        </p:txBody>
      </p:sp>
    </p:spTree>
    <p:extLst>
      <p:ext uri="{BB962C8B-B14F-4D97-AF65-F5344CB8AC3E}">
        <p14:creationId xmlns:p14="http://schemas.microsoft.com/office/powerpoint/2010/main" val="708142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526665"/>
            <a:ext cx="7886700" cy="3508375"/>
          </a:xfrm>
        </p:spPr>
        <p:txBody>
          <a:bodyPr>
            <a:normAutofit/>
          </a:bodyPr>
          <a:lstStyle/>
          <a:p>
            <a:pPr algn="ctr">
              <a:lnSpc>
                <a:spcPct val="100000"/>
              </a:lnSpc>
            </a:pPr>
            <a:r>
              <a:rPr lang="en-US" dirty="0">
                <a:solidFill>
                  <a:schemeClr val="bg1"/>
                </a:solidFill>
              </a:rPr>
              <a:t>“The </a:t>
            </a:r>
            <a:r>
              <a:rPr lang="en-US" dirty="0" err="1">
                <a:solidFill>
                  <a:schemeClr val="bg1"/>
                </a:solidFill>
              </a:rPr>
              <a:t>Saviour</a:t>
            </a:r>
            <a:r>
              <a:rPr lang="en-US" dirty="0">
                <a:solidFill>
                  <a:schemeClr val="bg1"/>
                </a:solidFill>
              </a:rPr>
              <a:t> longs to manifest His grace and stamp His character on the whole world.  It is His purchased possession, and He desires to make men free, and pure, and holy.  Though Satan works to hinder this purpose, yet through the blood shed for the world there are triumphs to be achieved that will bring glory to God and the Lamb.  </a:t>
            </a:r>
          </a:p>
        </p:txBody>
      </p:sp>
    </p:spTree>
    <p:extLst>
      <p:ext uri="{BB962C8B-B14F-4D97-AF65-F5344CB8AC3E}">
        <p14:creationId xmlns:p14="http://schemas.microsoft.com/office/powerpoint/2010/main" val="872895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643</Words>
  <Application>Microsoft Office PowerPoint</Application>
  <PresentationFormat>On-screen Show (4:3)</PresentationFormat>
  <Paragraphs>111</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Women Discovering Jesus</vt:lpstr>
      <vt:lpstr>Lesson Eleven Jesus is My Redeemer </vt:lpstr>
      <vt:lpstr>PROPHECY:  A RIGHTEOUS KING</vt:lpstr>
      <vt:lpstr>PowerPoint Presentation</vt:lpstr>
      <vt:lpstr>PROPHECY REVEALED</vt:lpstr>
      <vt:lpstr>PowerPoint Presentation</vt:lpstr>
      <vt:lpstr>PROPHECY VERIFIED</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Arrais, Raquel</dc:creator>
  <cp:lastModifiedBy>Lynnetta Hamstra</cp:lastModifiedBy>
  <cp:revision>9</cp:revision>
  <dcterms:created xsi:type="dcterms:W3CDTF">2016-02-22T16:29:52Z</dcterms:created>
  <dcterms:modified xsi:type="dcterms:W3CDTF">2016-05-16T03:39:17Z</dcterms:modified>
</cp:coreProperties>
</file>